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67"/>
  </p:notesMasterIdLst>
  <p:sldIdLst>
    <p:sldId id="319" r:id="rId2"/>
    <p:sldId id="314" r:id="rId3"/>
    <p:sldId id="315" r:id="rId4"/>
    <p:sldId id="316" r:id="rId5"/>
    <p:sldId id="317" r:id="rId6"/>
    <p:sldId id="31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20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321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>
        <p:scale>
          <a:sx n="76" d="100"/>
          <a:sy n="76" d="100"/>
        </p:scale>
        <p:origin x="-1218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875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de5cbe_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2de5cbe_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438e4e8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438e4e8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2de5cbe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2de5cbe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438e4e8_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438e4e8_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2de5cbe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2de5cbe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4d855c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4d855c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2de5cbe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2de5cbe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2de5cbe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2de5cbe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438e4e8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438e4e8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2de5cbe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2de5cbe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c2de5cbe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c2de5cbe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2de5cbe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2de5cbe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2de5cbe_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2de5cbe_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2de5cbe_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2de5cbe_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2de5cbe_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2de5cbe_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fbfb625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fbfb625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2de5cbe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2de5cbe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44d855c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44d855c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2de5cbe_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2de5cbe_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2de5cbe_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2de5cbe_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2de5cbe_0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2de5cbe_0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2de5cbe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c2de5cbe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2de5cbe_0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2de5cbe_0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2de5cbe_0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2de5cbe_0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2de5cbe_0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2de5cbe_0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4d855c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4d855c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2de5cbe_0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2de5cbe_0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2de5cbe_0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2de5cbe_0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2de5cbe_0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2de5cbe_0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2de5cbe_0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2de5cbe_0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2de5cbe_0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2de5cbe_0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2de5cbe_0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2de5cbe_0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2de5cbe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2de5cbe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37cc02b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37cc02b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37cc02b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37cc02b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37cc02b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37cc02b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37cc02b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37cc02b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37cc02b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37cc02b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37cc02b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37cc02b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37cc02b_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37cc02b_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2de5cbe_0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2de5cbe_0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2de5cbe_0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2de5cbe_0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fbfb625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fbfb625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fbfb625_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fbfb625_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fbfb625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fbfb625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2de5cbe_0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2de5cbe_0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2de5cbe_0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2de5cbe_0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de5cbe_0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de5cbe_0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2de5cbe_0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2de5cbe_0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2de5cbe_0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2de5cbe_0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2de5cbe_0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2de5cbe_0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2de5cbe_0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2de5cbe_0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44d855c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44d855c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2de5cbe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2de5cbe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2de5cbe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2de5cbe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2de5cbe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2de5cbe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2de5cbe_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2de5cbe_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118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gif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ftware_desig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computing4postgraduates.blogspot.i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ctrTitle"/>
          </p:nvPr>
        </p:nvSpPr>
        <p:spPr>
          <a:xfrm>
            <a:off x="766875" y="441198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UNIT - II</a:t>
            </a:r>
            <a:endParaRPr dirty="0"/>
          </a:p>
        </p:txBody>
      </p:sp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179512" y="1987698"/>
            <a:ext cx="4176464" cy="46393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>
              <a:buFont typeface="Wingdings" pitchFamily="2" charset="2"/>
              <a:buChar char="Ø"/>
            </a:pPr>
            <a:r>
              <a:rPr lang="en-US" sz="2400" b="1" dirty="0"/>
              <a:t>Cloud as a </a:t>
            </a:r>
            <a:r>
              <a:rPr lang="en-US" sz="2400" b="1" dirty="0" smtClean="0"/>
              <a:t>service:</a:t>
            </a:r>
            <a:endParaRPr lang="en-US" sz="2400" dirty="0"/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Gamut </a:t>
            </a:r>
            <a:r>
              <a:rPr lang="en-US" sz="2400" dirty="0"/>
              <a:t>of cloud solutions, </a:t>
            </a:r>
            <a:endParaRPr lang="en-US" sz="2400" dirty="0" smtClean="0"/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principal </a:t>
            </a:r>
            <a:r>
              <a:rPr lang="en-US" sz="2400" dirty="0"/>
              <a:t>technologies, 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cloud </a:t>
            </a:r>
            <a:r>
              <a:rPr lang="en-US" sz="2400" dirty="0"/>
              <a:t>strategy, </a:t>
            </a:r>
            <a:endParaRPr lang="en-US" sz="2400" dirty="0" smtClean="0"/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cloud </a:t>
            </a:r>
            <a:r>
              <a:rPr lang="en-US" sz="2400" dirty="0"/>
              <a:t>design and implementation using SOA</a:t>
            </a:r>
            <a:r>
              <a:rPr lang="en-US" sz="2400" dirty="0" smtClean="0"/>
              <a:t>,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/>
              <a:t>Conceptual cloud model, cloud service defined</a:t>
            </a:r>
            <a:endParaRPr sz="2400" dirty="0"/>
          </a:p>
        </p:txBody>
      </p:sp>
      <p:sp>
        <p:nvSpPr>
          <p:cNvPr id="5" name="Google Shape;28;p8"/>
          <p:cNvSpPr txBox="1">
            <a:spLocks/>
          </p:cNvSpPr>
          <p:nvPr/>
        </p:nvSpPr>
        <p:spPr>
          <a:xfrm>
            <a:off x="4762705" y="1988840"/>
            <a:ext cx="4176464" cy="46393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 algn="l">
              <a:buFont typeface="Wingdings" pitchFamily="2" charset="2"/>
              <a:buChar char="Ø"/>
            </a:pPr>
            <a:r>
              <a:rPr lang="en-US" sz="2400" b="1" dirty="0"/>
              <a:t>Cloud solutions:</a:t>
            </a:r>
            <a:r>
              <a:rPr lang="en-US" sz="2400" dirty="0"/>
              <a:t> </a:t>
            </a:r>
            <a:endParaRPr lang="en-US" sz="2400" dirty="0" smtClean="0"/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Cloud ecosystem,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cloud </a:t>
            </a:r>
            <a:r>
              <a:rPr lang="en-US" sz="2400" dirty="0"/>
              <a:t>business process </a:t>
            </a:r>
            <a:r>
              <a:rPr lang="en-US" sz="2400" dirty="0" smtClean="0"/>
              <a:t>management,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cloud </a:t>
            </a:r>
            <a:r>
              <a:rPr lang="en-US" sz="2400" dirty="0"/>
              <a:t>service management</a:t>
            </a:r>
            <a:r>
              <a:rPr lang="en-US" sz="2400" dirty="0" smtClean="0"/>
              <a:t>,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/>
              <a:t>cloud </a:t>
            </a:r>
            <a:r>
              <a:rPr lang="en-US" sz="2400" dirty="0" smtClean="0"/>
              <a:t>stack,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Computing on </a:t>
            </a:r>
            <a:r>
              <a:rPr lang="en-US" sz="2400" dirty="0"/>
              <a:t>demand</a:t>
            </a:r>
            <a:r>
              <a:rPr lang="en-US" sz="2400" dirty="0" smtClean="0"/>
              <a:t>,</a:t>
            </a:r>
          </a:p>
          <a:p>
            <a:pPr lvl="1" indent="-457200" algn="l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/>
              <a:t>cloud sourcing. </a:t>
            </a:r>
            <a:endParaRPr lang="en-IN" sz="2400" dirty="0"/>
          </a:p>
          <a:p>
            <a:pPr indent="-457200" algn="l"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0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457200" y="98038"/>
            <a:ext cx="82296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Manage IT resources</a:t>
            </a: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457200" y="894943"/>
            <a:ext cx="8545800" cy="58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465350"/>
            <a:ext cx="8390099" cy="63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Cloud Computing is:......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0" y="518377"/>
            <a:ext cx="9144000" cy="62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experience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Business Model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Emerging style of computing where </a:t>
            </a:r>
            <a:endParaRPr sz="18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applications, data, IT resources are provided as services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Infrastructure management methodology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New way of managing large numbers of highly virtualized resources, such that from management perspective it resembles a single large resource.</a:t>
            </a:r>
            <a:endParaRPr sz="1800" dirty="0"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0"/>
            <a:ext cx="3131840" cy="155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155" y="3077816"/>
            <a:ext cx="2524119" cy="330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3" y="2961259"/>
            <a:ext cx="4034746" cy="380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7099" y="3211439"/>
            <a:ext cx="2619779" cy="330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0" y="113675"/>
            <a:ext cx="9144000" cy="6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Common attributes of cloud infrastructure are:</a:t>
            </a:r>
            <a:endParaRPr sz="2400" b="1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Flexible pricing - </a:t>
            </a:r>
            <a:r>
              <a:rPr lang="en" sz="2400"/>
              <a:t>utility pricing, 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pay-by-consumption; subscription model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Elastic scaling - </a:t>
            </a:r>
            <a:r>
              <a:rPr lang="en" sz="2400"/>
              <a:t>resources scale up and down as demand changes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Rapid provisioning - </a:t>
            </a:r>
            <a:r>
              <a:rPr lang="en" sz="2400"/>
              <a:t>IT and network capacity are automatically and rapidly provisioned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Standardised offerings - </a:t>
            </a:r>
            <a:r>
              <a:rPr lang="en" sz="2400"/>
              <a:t>uniform offerings are available from services catalogue on a metered basis</a:t>
            </a:r>
            <a:endParaRPr sz="2400"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304" y="113675"/>
            <a:ext cx="2134696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925" y="4303061"/>
            <a:ext cx="2886075" cy="235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03061"/>
            <a:ext cx="3414617" cy="255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618" y="4406061"/>
            <a:ext cx="2762467" cy="235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0" y="312352"/>
            <a:ext cx="9144000" cy="6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primary levers to achieve cost optimization:</a:t>
            </a:r>
            <a:endParaRPr/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Operating Expense - Op-ex</a:t>
            </a:r>
            <a:endParaRPr/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Capital Expense  - Cap-ex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Strike right balance between Op-ex and Cap-ex.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527" y="811931"/>
            <a:ext cx="2491915" cy="158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237" y="3373739"/>
            <a:ext cx="5356714" cy="309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84" y="2926983"/>
            <a:ext cx="3616452" cy="383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Types and "as a service"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- Just completely outsource it and buy it as a service: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444444"/>
                </a:solidFill>
                <a:highlight>
                  <a:srgbClr val="FFFFFF"/>
                </a:highlight>
              </a:rPr>
              <a:t>A practice used by different companies to reduce costs by transferring portions of work to outside suppliers rather than completing it internally.</a:t>
            </a:r>
            <a:endParaRPr sz="1100" dirty="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Infrastructure as a </a:t>
            </a:r>
            <a:r>
              <a:rPr lang="en" dirty="0" smtClean="0"/>
              <a:t>service</a:t>
            </a:r>
            <a:endParaRPr lang="en" dirty="0"/>
          </a:p>
          <a:p>
            <a:pPr lvl="1" indent="-419100" algn="just">
              <a:lnSpc>
                <a:spcPct val="115000"/>
              </a:lnSpc>
              <a:buSzPts val="3000"/>
              <a:buChar char="●"/>
            </a:pPr>
            <a:r>
              <a:rPr lang="en" dirty="0" smtClean="0"/>
              <a:t>Computer </a:t>
            </a:r>
            <a:r>
              <a:rPr lang="en" dirty="0"/>
              <a:t>power, storage, file system as a service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Platform as a </a:t>
            </a:r>
            <a:r>
              <a:rPr lang="en" dirty="0" smtClean="0"/>
              <a:t>service</a:t>
            </a:r>
          </a:p>
          <a:p>
            <a:pPr lvl="1" indent="-419100" algn="just">
              <a:lnSpc>
                <a:spcPct val="115000"/>
              </a:lnSpc>
              <a:buSzPts val="3000"/>
              <a:buChar char="●"/>
            </a:pPr>
            <a:r>
              <a:rPr lang="en" dirty="0" smtClean="0"/>
              <a:t>Middleware, Google app engine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Software as a service </a:t>
            </a:r>
            <a:r>
              <a:rPr lang="en" dirty="0" smtClean="0"/>
              <a:t>– </a:t>
            </a:r>
          </a:p>
          <a:p>
            <a:pPr lvl="1" indent="-419100" algn="just">
              <a:lnSpc>
                <a:spcPct val="115000"/>
              </a:lnSpc>
              <a:buSzPts val="3000"/>
              <a:buChar char="●"/>
            </a:pPr>
            <a:r>
              <a:rPr lang="en" dirty="0" smtClean="0"/>
              <a:t>CRM</a:t>
            </a:r>
            <a:r>
              <a:rPr lang="en" dirty="0"/>
              <a:t>, e </a:t>
            </a:r>
            <a:r>
              <a:rPr lang="en" dirty="0" smtClean="0"/>
              <a:t>–commerce, app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Business process as service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Possible </a:t>
            </a:r>
            <a:r>
              <a:rPr lang="en" sz="2400" dirty="0"/>
              <a:t>because of</a:t>
            </a:r>
            <a:r>
              <a:rPr lang="en" dirty="0"/>
              <a:t> - Virtualization, Standardization and Automation.</a:t>
            </a:r>
            <a:endParaRPr dirty="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248" y="-58875"/>
            <a:ext cx="2339752" cy="125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221" y="5157192"/>
            <a:ext cx="3376311" cy="538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439" y="3764219"/>
            <a:ext cx="3238500" cy="116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 introduces the concept of "IT-as-a-service".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support this, the cloud infrastructure must deliver: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Abstraction - </a:t>
            </a:r>
            <a:r>
              <a:rPr lang="en" sz="2400"/>
              <a:t>Allow end-users to focus on execution of high -value activities than on operation of applications.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Virtualization - </a:t>
            </a:r>
            <a:r>
              <a:rPr lang="en" sz="2400"/>
              <a:t>Location independent and no constraint on resources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Dynamic Allocation - </a:t>
            </a:r>
            <a:r>
              <a:rPr lang="en" sz="2400"/>
              <a:t>Dynamically provision, configure, reconfigure and de-provision IT capability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Data Management - </a:t>
            </a:r>
            <a:r>
              <a:rPr lang="en" sz="2400"/>
              <a:t>Fast, Secure, Reliable data access with integrated data protection and recovery management.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775" y="1437399"/>
            <a:ext cx="4451669" cy="100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457200" y="96313"/>
            <a:ext cx="82296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It-as-Service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43700" y="94515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2" y="828763"/>
            <a:ext cx="8995336" cy="588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0" y="13342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Gamut of Cloud Solutions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5 commonly used categories in 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spectrum of cloud offerings: </a:t>
            </a:r>
            <a:endParaRPr sz="2400" dirty="0" smtClean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 smtClean="0"/>
              <a:t>Platform-as-a-service (PaaS) -</a:t>
            </a:r>
            <a:r>
              <a:rPr lang="en" sz="2400" dirty="0" smtClean="0"/>
              <a:t>Provision H/W, OS, Framework, Database</a:t>
            </a:r>
            <a:endParaRPr sz="2400" dirty="0" smtClean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 smtClean="0"/>
              <a:t>Software-as-a-service </a:t>
            </a:r>
            <a:r>
              <a:rPr lang="en" dirty="0"/>
              <a:t>(SaaS) - </a:t>
            </a:r>
            <a:r>
              <a:rPr lang="en" sz="2400" dirty="0"/>
              <a:t>Provision H/W, OS, Special purpose S/W </a:t>
            </a:r>
            <a:endParaRPr sz="2400"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Infrastructure-as-a-service (IaaS) - </a:t>
            </a:r>
            <a:r>
              <a:rPr lang="en" sz="2400" dirty="0"/>
              <a:t>Provision H/W and organization has control over OS</a:t>
            </a:r>
            <a:endParaRPr sz="2400"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Storage-as-a-service (SaaS) -</a:t>
            </a:r>
            <a:r>
              <a:rPr lang="en" sz="2400" dirty="0"/>
              <a:t> Provision of DB-like services, metered like - per gigabyte/month</a:t>
            </a:r>
            <a:endParaRPr sz="2400"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Desktop-as-a-service (DaaS) - </a:t>
            </a:r>
            <a:r>
              <a:rPr lang="en" sz="2400" dirty="0"/>
              <a:t>Provision of Desktop environment within a browser</a:t>
            </a:r>
            <a:endParaRPr sz="2400" dirty="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254" y="1"/>
            <a:ext cx="1932746" cy="134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58" y="0"/>
            <a:ext cx="8112842" cy="306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220" y="3305400"/>
            <a:ext cx="4469854" cy="345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05400"/>
            <a:ext cx="4755220" cy="345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algn="ctr"/>
            <a:r>
              <a:rPr lang="en-US" dirty="0" smtClean="0"/>
              <a:t>Example of </a:t>
            </a:r>
            <a:r>
              <a:rPr lang="en-US" dirty="0" err="1" smtClean="0"/>
              <a:t>SaaS</a:t>
            </a:r>
            <a:r>
              <a:rPr lang="en-US" dirty="0" smtClean="0"/>
              <a:t>, </a:t>
            </a:r>
            <a:r>
              <a:rPr lang="en-US" dirty="0" err="1" smtClean="0"/>
              <a:t>PaaS</a:t>
            </a:r>
            <a:r>
              <a:rPr lang="en-US" dirty="0" smtClean="0"/>
              <a:t> &amp; </a:t>
            </a:r>
            <a:r>
              <a:rPr lang="en-US" dirty="0" err="1" smtClean="0"/>
              <a:t>IaaS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57250"/>
            <a:ext cx="8244408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536" y="857250"/>
            <a:ext cx="8244408" cy="8435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3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Assume you want to host a birthday party</a:t>
            </a:r>
            <a:r>
              <a:rPr lang="en-US" sz="2800" dirty="0" smtClean="0"/>
              <a:t>..</a:t>
            </a:r>
            <a:endParaRPr lang="en-IN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63367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3.2.1 Platform as a service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0" y="518321"/>
            <a:ext cx="9144000" cy="62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4921"/>
            <a:ext cx="5825708" cy="336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820" y="862317"/>
            <a:ext cx="3090180" cy="513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3.2.1 Platform as a service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0" y="518321"/>
            <a:ext cx="9144000" cy="62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Provide the foundation to build highly scalable and robust web-based applications - IDE like</a:t>
            </a:r>
            <a:endParaRPr sz="18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Catalogue of virtual images and patterns (cluster of servers working together) ready for immediate use, are given</a:t>
            </a:r>
            <a:endParaRPr sz="18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PaaS saves costs by</a:t>
            </a:r>
            <a:endParaRPr/>
          </a:p>
          <a:p>
            <a:pPr marL="1371600" lvl="2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1800"/>
              <a:t>Reducing upfront software licensing cost</a:t>
            </a:r>
            <a:endParaRPr sz="1800"/>
          </a:p>
          <a:p>
            <a:pPr marL="1371600" lvl="2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1800"/>
              <a:t>Reducing infrastructure costs</a:t>
            </a:r>
            <a:endParaRPr sz="1800"/>
          </a:p>
          <a:p>
            <a:pPr marL="1371600" lvl="2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1800"/>
              <a:t>Reducing operational cost for development, testing and hosting environment</a:t>
            </a:r>
            <a:endParaRPr sz="180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5" y="4070862"/>
            <a:ext cx="8643570" cy="278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3.2.1 Platform as a service - cntd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0" y="482405"/>
            <a:ext cx="9144000" cy="6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PaaS improves development productivity by</a:t>
            </a:r>
            <a:endParaRPr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Removing all challenges of integration with services like DB, middleware, web framework, security etc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Software development and delivery times are shortened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No need to have separate development and test environments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Simplifies s/w project management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Fosters collaboration among developers</a:t>
            </a:r>
            <a:endParaRPr sz="2400" dirty="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73" y="3789040"/>
            <a:ext cx="7900490" cy="306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PaaS provides a software development environment that enables rapid deployment of new applications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14" y="1413375"/>
            <a:ext cx="7723476" cy="54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457200" y="307063"/>
            <a:ext cx="8229600" cy="6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PaaS offerings lack the functionality needed for converting legacy applications to full fledged cloud services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94" y="1379670"/>
            <a:ext cx="8298611" cy="539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3.2.2 Software-as-a-service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2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SaaS is intended to simplify the provision of specific business services.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SaaS saves cost by:</a:t>
            </a:r>
            <a:endParaRPr sz="24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Removing the effort of development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Removing the effort of maintenance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Removing the effort of delivery of S/W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Eliminating up-front software licensing &amp; infrastructure cost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Reducing ongoing operational cost for support, maintenance and administration.</a:t>
            </a:r>
            <a:endParaRPr sz="1800" dirty="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1685925"/>
            <a:ext cx="5905500" cy="24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003" y="4174975"/>
            <a:ext cx="1500872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675" y="4174975"/>
            <a:ext cx="141171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475" y="6384314"/>
            <a:ext cx="4411675" cy="37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4961" y="6384313"/>
            <a:ext cx="1411714" cy="42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7779"/>
            <a:ext cx="2465019" cy="145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3.2.2 Software-as-a-service</a:t>
            </a: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0" y="528881"/>
            <a:ext cx="9144000" cy="62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SUITABLE: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Applications that require extensive customization are not good candidates for SaaS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Complex core business applications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Compatibility problems as SaaS provides only one version of the software platform</a:t>
            </a:r>
            <a:endParaRPr dirty="0"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75" y="4615777"/>
            <a:ext cx="3238497" cy="214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442" y="3917464"/>
            <a:ext cx="4126558" cy="29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17464"/>
            <a:ext cx="4933528" cy="132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3.2.3 Infrastructure-as-a-service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0" y="721189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IaaS  saves cost by reducing capital expenditures (Cap-ex) on infrastructure and ongoing operational cost (Op-ex) for support, maintenance and administration.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Organizations can massively increase their datacentre resources without significantly increasing the number of people needed to support it.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422" y="4941168"/>
            <a:ext cx="3945578" cy="191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038" y="2492896"/>
            <a:ext cx="3348145" cy="134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6638" y="2492896"/>
            <a:ext cx="2733675" cy="134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700" y="5517232"/>
            <a:ext cx="2895600" cy="134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3.2.3 Infrastructure-as-a-service</a:t>
            </a: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IaaS resources are leased on a pay-as-you-go basis, according to hours of usage.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IaaS NOT SUITABLE: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</a:t>
            </a:r>
            <a:r>
              <a:rPr lang="en" sz="2400"/>
              <a:t>pplications that need to run 24/7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400"/>
              <a:t>Applications that needs integration with 3rd party software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400"/>
              <a:t>Applications without cloud licensing model</a:t>
            </a:r>
            <a:endParaRPr sz="2400"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61" y="1643564"/>
            <a:ext cx="8159078" cy="297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998" y="4722266"/>
            <a:ext cx="1255941" cy="94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312" y="6309320"/>
            <a:ext cx="1763688" cy="54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0" y="431606"/>
            <a:ext cx="9144000" cy="6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SaaS is considered to be more mature than IaaS and PaaS.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5538"/>
            <a:ext cx="5182430" cy="45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430" y="2005274"/>
            <a:ext cx="3961571" cy="423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Check list!!!!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you buy a land?</a:t>
            </a:r>
          </a:p>
          <a:p>
            <a:r>
              <a:rPr lang="en-US" dirty="0" smtClean="0"/>
              <a:t>Will u construct a lawn or hall?</a:t>
            </a:r>
          </a:p>
          <a:p>
            <a:r>
              <a:rPr lang="en-US" dirty="0" smtClean="0"/>
              <a:t>Will you go to market and buy stuffs?</a:t>
            </a:r>
          </a:p>
          <a:p>
            <a:r>
              <a:rPr lang="en-US" dirty="0" smtClean="0"/>
              <a:t>Will you prepare the cake?</a:t>
            </a:r>
          </a:p>
          <a:p>
            <a:endParaRPr lang="en-US" dirty="0"/>
          </a:p>
          <a:p>
            <a:r>
              <a:rPr lang="en-US" dirty="0" smtClean="0"/>
              <a:t>Than????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7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470529"/>
            <a:ext cx="8229600" cy="591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Principal Technologies</a:t>
            </a:r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key to being able to provide </a:t>
            </a:r>
            <a:r>
              <a:rPr lang="en" b="1" dirty="0"/>
              <a:t>dynamic cloud infrastructure</a:t>
            </a:r>
            <a:r>
              <a:rPr lang="en" dirty="0"/>
              <a:t> is the </a:t>
            </a:r>
            <a:r>
              <a:rPr lang="en" i="1" dirty="0"/>
              <a:t>virtualization </a:t>
            </a:r>
            <a:r>
              <a:rPr lang="en" dirty="0"/>
              <a:t>layer that </a:t>
            </a:r>
            <a:r>
              <a:rPr lang="en" b="1" dirty="0"/>
              <a:t>sits between</a:t>
            </a:r>
            <a:r>
              <a:rPr lang="en" dirty="0"/>
              <a:t> the cloud instances and the physical hardware it runs on.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platform virtualization software - </a:t>
            </a:r>
            <a:r>
              <a:rPr lang="en" b="1" dirty="0"/>
              <a:t>hypervisor </a:t>
            </a:r>
            <a:r>
              <a:rPr lang="en" dirty="0"/>
              <a:t>- allows multiple operating system instances to run as guests on the same server.</a:t>
            </a:r>
            <a:endParaRPr dirty="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88" y="2968738"/>
            <a:ext cx="3800475" cy="194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679" y="2455617"/>
            <a:ext cx="3647822" cy="256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42" y="198119"/>
            <a:ext cx="8711117" cy="646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0" y="99247"/>
            <a:ext cx="9144000" cy="6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drivers for cloud computing are </a:t>
            </a:r>
            <a:r>
              <a:rPr lang="en" b="1" i="1" dirty="0"/>
              <a:t>cost, agility </a:t>
            </a:r>
            <a:r>
              <a:rPr lang="en" i="1" dirty="0"/>
              <a:t>and </a:t>
            </a:r>
            <a:r>
              <a:rPr lang="en" b="1" i="1" dirty="0"/>
              <a:t>time-to-market. 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</a:rPr>
              <a:t>Able to move quickly and easily: </a:t>
            </a:r>
            <a:endParaRPr b="1" i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</a:t>
            </a:r>
            <a:r>
              <a:rPr lang="en" b="1" dirty="0"/>
              <a:t> cloud orchestrator and provisioning engine, </a:t>
            </a:r>
            <a:r>
              <a:rPr lang="en" dirty="0"/>
              <a:t>is a layer of software that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Interacts with multiple servers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Enables IT dept to pool resources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together across server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Defines standardised tiers of services called </a:t>
            </a:r>
            <a:r>
              <a:rPr lang="en" i="1" dirty="0"/>
              <a:t>virtual compute centres</a:t>
            </a:r>
            <a:endParaRPr i="1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50" y="996625"/>
            <a:ext cx="29908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25" y="1141551"/>
            <a:ext cx="3226342" cy="20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09" y="1145141"/>
            <a:ext cx="2133600" cy="207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208" y="3861047"/>
            <a:ext cx="2699793" cy="181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body" idx="1"/>
          </p:nvPr>
        </p:nvSpPr>
        <p:spPr>
          <a:xfrm>
            <a:off x="0" y="382956"/>
            <a:ext cx="9144000" cy="6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Cloud orchestrator and provisioning engine:</a:t>
            </a:r>
            <a:endParaRPr b="1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Using this IT departments can share underlying cloud infrastructure in a secure multi-tenant manner.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Using this, standard collection of VMs can be made and policies on how to use these can be set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removes IT involvement in infrastructure-enabling work.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00" y="4653136"/>
            <a:ext cx="7646635" cy="220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Cloud Strategy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steps in cloud implementation planning are as follows: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cloud strategy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Define cloud application requirements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Assess cloud readiness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Define high-level cloud architecture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Identifying change management requirements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 roadmap and implementation plan.</a:t>
            </a:r>
            <a:endParaRPr sz="1800"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00" y="3647100"/>
            <a:ext cx="7863198" cy="3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075240" cy="4967574"/>
          </a:xfrm>
        </p:spPr>
        <p:txBody>
          <a:bodyPr/>
          <a:lstStyle/>
          <a:p>
            <a:r>
              <a:rPr lang="en-US" dirty="0" smtClean="0"/>
              <a:t>This helps to deploy the cloud deployment with following benefits:</a:t>
            </a:r>
          </a:p>
          <a:p>
            <a:pPr lvl="1"/>
            <a:r>
              <a:rPr lang="en-US" dirty="0" smtClean="0"/>
              <a:t>Reduced risk and faster deployment</a:t>
            </a:r>
          </a:p>
          <a:p>
            <a:pPr lvl="2"/>
            <a:r>
              <a:rPr lang="en-US" dirty="0" smtClean="0"/>
              <a:t>It leverages vendor assets and skills</a:t>
            </a:r>
          </a:p>
          <a:p>
            <a:pPr lvl="1"/>
            <a:r>
              <a:rPr lang="en-US" dirty="0" smtClean="0"/>
              <a:t>Improve Service</a:t>
            </a:r>
          </a:p>
          <a:p>
            <a:pPr lvl="2"/>
            <a:r>
              <a:rPr lang="en-US" dirty="0" smtClean="0"/>
              <a:t>Helps in migrating cloud to achieve business</a:t>
            </a:r>
          </a:p>
          <a:p>
            <a:pPr lvl="1"/>
            <a:r>
              <a:rPr lang="en-US" dirty="0" smtClean="0"/>
              <a:t>Lower cost</a:t>
            </a:r>
          </a:p>
          <a:p>
            <a:pPr lvl="2"/>
            <a:r>
              <a:rPr lang="en-US" dirty="0" smtClean="0"/>
              <a:t>Opportunities to reduce capital and operating expenses.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983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/>
              <a:t>3.5 Cloud Design and Implementation Using SOA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SOA is a very useful architectural style for implementing applications in the cloud.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" sz="1200" b="1">
                <a:solidFill>
                  <a:srgbClr val="000000"/>
                </a:solidFill>
                <a:highlight>
                  <a:srgbClr val="FFFFFF"/>
                </a:highlight>
              </a:rPr>
              <a:t>ervice-oriented architecture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en" sz="1200" b="1">
                <a:solidFill>
                  <a:srgbClr val="000000"/>
                </a:solidFill>
                <a:highlight>
                  <a:srgbClr val="FFFFFF"/>
                </a:highlight>
              </a:rPr>
              <a:t>SOA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) is a </a:t>
            </a:r>
            <a:r>
              <a:rPr lang="en" sz="12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software design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and software architecture design pattern based on structured collections of discrete software modules, known as services, that collectively provide the complete functionality of a large software application</a:t>
            </a:r>
            <a:endParaRPr sz="12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 cloud-based application consists of many granular coarse-grained services offered on the cloud.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55586"/>
            <a:ext cx="4584713" cy="280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407" y="3862897"/>
            <a:ext cx="4023593" cy="290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Conceptual Cloud Model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conceptual cloud model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the structure of the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cloud-based services as a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in terms of its software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components with their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responsibilities, interfaces,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 and the way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collaborate to deliver the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functionality.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774" y="632610"/>
            <a:ext cx="3891226" cy="559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0" y="480231"/>
            <a:ext cx="9144000" cy="6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conceptual component model has below offerings: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High-level service components that form the services provided by the offerings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resources that support the cloud services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technical components that provide the technical underpinnings of the cloud service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External and Internal services that are leveraged by the cloud application services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4941168"/>
            <a:ext cx="3131840" cy="182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Best option is …	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 a hall</a:t>
            </a:r>
          </a:p>
          <a:p>
            <a:r>
              <a:rPr lang="en-US" dirty="0" smtClean="0"/>
              <a:t>Hire a caterer</a:t>
            </a:r>
          </a:p>
          <a:p>
            <a:r>
              <a:rPr lang="en-US" dirty="0" smtClean="0"/>
              <a:t>Order a cake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 other option???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5084801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Hire a party organizer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608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body" idx="1"/>
          </p:nvPr>
        </p:nvSpPr>
        <p:spPr>
          <a:xfrm>
            <a:off x="222111" y="274638"/>
            <a:ext cx="8781000" cy="62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36" y="858296"/>
            <a:ext cx="8878275" cy="568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0" y="480231"/>
            <a:ext cx="9144000" cy="6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cloud conceptual component model should contain the following elements: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conceptual structure of the cloud application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dynamic interactions and dependencies between various conceptual components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components that comprise the cloud services provided by the application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27" y="4653136"/>
            <a:ext cx="4051173" cy="220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3.6.1 Cloud Application Security and Privacy Principles</a:t>
            </a:r>
            <a:endParaRPr sz="2400"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1"/>
          </p:nvPr>
        </p:nvSpPr>
        <p:spPr>
          <a:xfrm>
            <a:off x="0" y="386100"/>
            <a:ext cx="9144000" cy="6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contain the high-level guidance to cover security and privacy characteristics.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 elements of existing enterprise </a:t>
            </a:r>
            <a:r>
              <a:rPr lang="en" b="1"/>
              <a:t>security program</a:t>
            </a:r>
            <a:r>
              <a:rPr lang="en"/>
              <a:t>, the following areas tend to change as a part of moving towards cloud environment: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Governance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Authentication and Access Control 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Data Protection 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Logging and Alerting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748" y="3645023"/>
            <a:ext cx="2198871" cy="173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02" y="3645023"/>
            <a:ext cx="3081446" cy="126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843" y="5329634"/>
            <a:ext cx="2649777" cy="15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3.6.2</a:t>
            </a: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0" y="485896"/>
            <a:ext cx="9144000" cy="6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the move to the cloud infrastructure, with different network, additional administrators, often from external vendors requires change in:</a:t>
            </a:r>
            <a:endParaRPr sz="18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Governance - </a:t>
            </a:r>
            <a:r>
              <a:rPr lang="en" sz="2400"/>
              <a:t>For decisions on SLA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Authentication and Access Control - </a:t>
            </a:r>
            <a:r>
              <a:rPr lang="en" sz="2400"/>
              <a:t>Additional support to the existing methods to suit the cloud environment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Data Protection - </a:t>
            </a:r>
            <a:r>
              <a:rPr lang="en" sz="2400"/>
              <a:t>Require changes to the existing methods of data protection (disclosure or modification) as we move to the virtualised storage.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Logging and Alerting - </a:t>
            </a:r>
            <a:endParaRPr/>
          </a:p>
          <a:p>
            <a:pPr marL="9144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Logging - ability to tie actions to an individual</a:t>
            </a:r>
            <a:endParaRPr/>
          </a:p>
          <a:p>
            <a:pPr marL="9144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Alerting - Recognise malicious acts and bring </a:t>
            </a:r>
            <a:endParaRPr/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 to notice of the concerned.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722" y="870923"/>
            <a:ext cx="1605278" cy="88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101" y="4489109"/>
            <a:ext cx="2203899" cy="236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575" y="5949279"/>
            <a:ext cx="2203899" cy="90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949279"/>
            <a:ext cx="3905250" cy="90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0175" y="3645024"/>
            <a:ext cx="3181350" cy="9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 Cloud Service Defined</a:t>
            </a:r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body" idx="1"/>
          </p:nvPr>
        </p:nvSpPr>
        <p:spPr>
          <a:xfrm>
            <a:off x="0" y="680277"/>
            <a:ext cx="9144000" cy="60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highlights the aspects of service, its scope, and cloud-based different platforms integration and deployment services: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75" y="2270775"/>
            <a:ext cx="7280551" cy="449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body" idx="1"/>
          </p:nvPr>
        </p:nvSpPr>
        <p:spPr>
          <a:xfrm>
            <a:off x="0" y="547827"/>
            <a:ext cx="9144000" cy="6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Service: </a:t>
            </a:r>
            <a:endParaRPr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specific IT deliverable that provides customer value.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is measurable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provides a basis for doing business with the customer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is delivered through a series of processes and/or activities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585" y="2761738"/>
            <a:ext cx="6937430" cy="409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Portfolio: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collection of services provided by IT, that in their aggregation represents all the '</a:t>
            </a:r>
            <a:r>
              <a:rPr lang="en" b="1"/>
              <a:t>value addition</a:t>
            </a:r>
            <a:r>
              <a:rPr lang="en"/>
              <a:t>' activities performed by IT.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11" y="3212976"/>
            <a:ext cx="6947177" cy="36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Component: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logically grouped set of activities that represent part of a service that touches the customer.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986" y="2312767"/>
            <a:ext cx="7301203" cy="445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58" name="Google Shape;358;p48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Owner: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individual accountable for ensuring the customer receives the identified value of the service.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00" y="3069802"/>
            <a:ext cx="4762500" cy="329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65" name="Google Shape;365;p49"/>
          <p:cNvSpPr txBox="1">
            <a:spLocks noGrp="1"/>
          </p:cNvSpPr>
          <p:nvPr>
            <p:ph type="body" idx="1"/>
          </p:nvPr>
        </p:nvSpPr>
        <p:spPr>
          <a:xfrm>
            <a:off x="0" y="674781"/>
            <a:ext cx="9144000" cy="60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collection of related activities that take inputs, transforms them, and produces outputs that support an enterprise goal.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000" y="2742661"/>
            <a:ext cx="6158028" cy="395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the organizer give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gives you service of</a:t>
            </a:r>
          </a:p>
          <a:p>
            <a:pPr lvl="1"/>
            <a:r>
              <a:rPr lang="en-US" dirty="0" smtClean="0"/>
              <a:t>Place</a:t>
            </a:r>
          </a:p>
          <a:p>
            <a:pPr lvl="1"/>
            <a:r>
              <a:rPr lang="en-US" dirty="0" smtClean="0"/>
              <a:t>Food menu</a:t>
            </a:r>
          </a:p>
          <a:p>
            <a:pPr lvl="1"/>
            <a:r>
              <a:rPr lang="en-US" dirty="0" smtClean="0"/>
              <a:t>Decorative stuffs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etc…..</a:t>
            </a:r>
          </a:p>
          <a:p>
            <a:pPr lvl="1"/>
            <a:endParaRPr lang="en-US" dirty="0"/>
          </a:p>
          <a:p>
            <a:pPr marL="533400" lvl="1" indent="0">
              <a:buNone/>
            </a:pPr>
            <a:endParaRPr lang="en-US" dirty="0" smtClean="0"/>
          </a:p>
          <a:p>
            <a:pPr marL="5334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Organizer as a Service..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72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Enablers: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decomposed components of a service (process, organization, technology) that are combined to create </a:t>
            </a:r>
            <a:r>
              <a:rPr lang="en" i="1"/>
              <a:t>service deliverables</a:t>
            </a:r>
            <a:r>
              <a:rPr lang="en"/>
              <a:t>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collection of activities become the workflow needed for </a:t>
            </a:r>
            <a:r>
              <a:rPr lang="en" i="1"/>
              <a:t>Service Delivery.</a:t>
            </a:r>
            <a:endParaRPr i="1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275" y="4149080"/>
            <a:ext cx="4095750" cy="261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300" y="4379630"/>
            <a:ext cx="2642693" cy="238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Level Agreements: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grouping of services or service components that have had specific delivery </a:t>
            </a:r>
            <a:r>
              <a:rPr lang="en" i="1"/>
              <a:t>commitments </a:t>
            </a:r>
            <a:r>
              <a:rPr lang="en"/>
              <a:t>and </a:t>
            </a:r>
            <a:r>
              <a:rPr lang="en" i="1"/>
              <a:t>roles </a:t>
            </a:r>
            <a:r>
              <a:rPr lang="en"/>
              <a:t>identified with the customer.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756" y="3639791"/>
            <a:ext cx="2702456" cy="234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75" y="3765313"/>
            <a:ext cx="3624576" cy="18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1"/>
          </p:nvPr>
        </p:nvSpPr>
        <p:spPr>
          <a:xfrm>
            <a:off x="0" y="534546"/>
            <a:ext cx="9144000" cy="62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Level Management: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SLM governs the planning, coordinating, drafting, agreeing, monitoring, and reporting on Service Level Agreements and ensures that  and cost-justifiable service quality is agreed to, maintained or where necessary improved.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725" y="4437112"/>
            <a:ext cx="6096000" cy="23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811" y="1063159"/>
            <a:ext cx="4794947" cy="157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3.7.1 Services Definition</a:t>
            </a:r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 Level Management Objectives:</a:t>
            </a: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 maintain and improve IT service quality, through a constant cycle of agreeing, monitoring and reporting upon IT service achievements.</a:t>
            </a:r>
            <a:endParaRPr sz="24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To </a:t>
            </a:r>
            <a:r>
              <a:rPr lang="en" sz="2400" dirty="0"/>
              <a:t>eradicate poor service.</a:t>
            </a:r>
            <a:endParaRPr sz="24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Helps to develop a better relationship between IT and its customer.</a:t>
            </a:r>
            <a:endParaRPr sz="2400" dirty="0"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4" y="3068960"/>
            <a:ext cx="4685667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971" y="2886499"/>
            <a:ext cx="3076374" cy="219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- In brief</a:t>
            </a: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that makes sense as a customer / user selectable item, with corresponding service requests available in a menu or service catalogue.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29" y="3322010"/>
            <a:ext cx="8682942" cy="315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3.7.2 Services Scope Overview</a:t>
            </a:r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Platform Integration and Deployment Services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Platform Management Services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3.7.2 Services Scope Overview</a:t>
            </a:r>
            <a:endParaRPr/>
          </a:p>
        </p:txBody>
      </p:sp>
      <p:sp>
        <p:nvSpPr>
          <p:cNvPr id="417" name="Google Shape;417;p56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2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Platform Integration and Deployment Services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provide a set of project services for the </a:t>
            </a:r>
            <a:endParaRPr/>
          </a:p>
          <a:p>
            <a:pPr marL="22860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planning, </a:t>
            </a:r>
            <a:endParaRPr/>
          </a:p>
          <a:p>
            <a:pPr marL="22860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design, </a:t>
            </a:r>
            <a:endParaRPr/>
          </a:p>
          <a:p>
            <a:pPr marL="22860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procurement, </a:t>
            </a:r>
            <a:endParaRPr/>
          </a:p>
          <a:p>
            <a:pPr marL="22860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assembly and integration, </a:t>
            </a:r>
            <a:endParaRPr/>
          </a:p>
          <a:p>
            <a:pPr marL="22860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site installation and project management of the deployment mainstream and </a:t>
            </a:r>
            <a:endParaRPr/>
          </a:p>
          <a:p>
            <a:pPr marL="2286000" lvl="1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special purpose end user services...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integrates and customizes multiple devices:</a:t>
            </a:r>
            <a:endParaRPr/>
          </a:p>
          <a:p>
            <a:pPr marL="22860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Wireless &amp; mobile devices</a:t>
            </a:r>
            <a:endParaRPr sz="1800"/>
          </a:p>
          <a:p>
            <a:pPr marL="22860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PCs,</a:t>
            </a:r>
            <a:endParaRPr sz="1800"/>
          </a:p>
          <a:p>
            <a:pPr marL="22860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Kiosks</a:t>
            </a:r>
            <a:endParaRPr sz="1800"/>
          </a:p>
          <a:p>
            <a:pPr marL="22860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ATMs</a:t>
            </a:r>
            <a:endParaRPr sz="1800"/>
          </a:p>
          <a:p>
            <a:pPr marL="22860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Point-Of-Sale devices and printers</a:t>
            </a:r>
            <a:endParaRPr sz="18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905" y="1600035"/>
            <a:ext cx="2867977" cy="172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192" y="5276668"/>
            <a:ext cx="2843808" cy="158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5276668"/>
            <a:ext cx="1907704" cy="148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3.7.2 Services Scope Overview</a:t>
            </a:r>
            <a:endParaRPr/>
          </a:p>
        </p:txBody>
      </p:sp>
      <p:sp>
        <p:nvSpPr>
          <p:cNvPr id="426" name="Google Shape;426;p57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Platform Management Services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provides a set of project and annuity services to manage end-user software platforms, including:</a:t>
            </a:r>
            <a:endParaRPr sz="2400"/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Image development &amp; management</a:t>
            </a:r>
            <a:endParaRPr sz="2400"/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Application software packaging &amp; distribution</a:t>
            </a:r>
            <a:endParaRPr sz="2400"/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Servers to manage the availability of the end-user platform proactively.</a:t>
            </a:r>
            <a:endParaRPr sz="2400"/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Services to manage the availability of the end-user platform, includes services to design and migrate end-user platform say for ex: Microsoft XP to Vista.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00" y="5013176"/>
            <a:ext cx="3543300" cy="1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3.7.3 Platform Integration and Deployment Component Services</a:t>
            </a:r>
            <a:endParaRPr sz="3000"/>
          </a:p>
        </p:txBody>
      </p:sp>
      <p:sp>
        <p:nvSpPr>
          <p:cNvPr id="433" name="Google Shape;433;p58"/>
          <p:cNvSpPr txBox="1">
            <a:spLocks noGrp="1"/>
          </p:cNvSpPr>
          <p:nvPr>
            <p:ph type="body" idx="1"/>
          </p:nvPr>
        </p:nvSpPr>
        <p:spPr>
          <a:xfrm>
            <a:off x="0" y="772081"/>
            <a:ext cx="9144000" cy="5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discusses some of the very important platform integration and deployment services: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Order Management - Procurement of H/W, S/W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Warehousing and Stock Management - Store H/W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Platform Build &amp; Test - Services to build, integrate, customize, prepare and test the H/W and S/W platform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Base Backup - Backup to be taken during platform pre-build.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and Personality Migration - Migrate data &amp; personality settings (wallpaper, layout etc) to the replacement platform.</a:t>
            </a:r>
            <a:endParaRPr sz="2400"/>
          </a:p>
        </p:txBody>
      </p:sp>
      <p:pic>
        <p:nvPicPr>
          <p:cNvPr id="434" name="Google Shape;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908" y="1607796"/>
            <a:ext cx="1455092" cy="144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75" y="1916832"/>
            <a:ext cx="2727775" cy="98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cntd</a:t>
            </a:r>
            <a:endParaRPr/>
          </a:p>
        </p:txBody>
      </p:sp>
      <p:sp>
        <p:nvSpPr>
          <p:cNvPr id="441" name="Google Shape;441;p59"/>
          <p:cNvSpPr txBox="1">
            <a:spLocks noGrp="1"/>
          </p:cNvSpPr>
          <p:nvPr>
            <p:ph type="body" idx="1"/>
          </p:nvPr>
        </p:nvSpPr>
        <p:spPr>
          <a:xfrm>
            <a:off x="0" y="707206"/>
            <a:ext cx="9144000" cy="6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Asset Tagging &amp; Custom labelling - </a:t>
            </a:r>
            <a:r>
              <a:rPr lang="en" sz="2400"/>
              <a:t>Custom asset tagging of H/W components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Asset Inventory Update and Report - </a:t>
            </a:r>
            <a:r>
              <a:rPr lang="en" sz="2400"/>
              <a:t>Adding new asset to customers  or managed DB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Logistics &amp; Delivery: </a:t>
            </a:r>
            <a:r>
              <a:rPr lang="en" sz="2400"/>
              <a:t>Packaging &amp; shipment to the site of the user H/W platform.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Installation - </a:t>
            </a:r>
            <a:r>
              <a:rPr lang="en" sz="2400"/>
              <a:t>Deployment of the platform into the customer's operational environment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Extended Project Management - </a:t>
            </a:r>
            <a:r>
              <a:rPr lang="en" sz="2400"/>
              <a:t>Extends the PM scope to cover overall management of the platform deployment program, including customers' 3rd party activities and resources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way if the service is given by cloud…</a:t>
            </a:r>
          </a:p>
          <a:p>
            <a:pPr lvl="1"/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Its called </a:t>
            </a:r>
            <a:r>
              <a:rPr lang="en-US" dirty="0" smtClean="0">
                <a:solidFill>
                  <a:srgbClr val="FF0000"/>
                </a:solidFill>
              </a:rPr>
              <a:t>Cloud as a Service……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cntd</a:t>
            </a:r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Platform Removal and Return - </a:t>
            </a:r>
            <a:r>
              <a:rPr lang="en" sz="2400"/>
              <a:t>Decommission of platform from customer location and return to cloud vendors for refurbishment or disposal.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Asset Refurbishment - </a:t>
            </a:r>
            <a:r>
              <a:rPr lang="en" sz="2400"/>
              <a:t>Checks for suitability of the H/W platform, refurbishment and upgrade as appropriate.</a:t>
            </a:r>
            <a:endParaRPr sz="2400"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Asset and Data Disposal - Removal of sensitive data from H/W platform, and safe environmental disposal.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Emergency Replacement - H/W platform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Platform Management Services -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cntd</a:t>
            </a:r>
            <a:endParaRPr/>
          </a:p>
        </p:txBody>
      </p:sp>
      <p:sp>
        <p:nvSpPr>
          <p:cNvPr id="453" name="Google Shape;453;p61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Platform Design Consulting - Business and technology needs for a new S/W platform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Platform Creation and Customization - create and test a s/w platform to support the needs of business.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Platform Support and Maintenance- Ongoing support &amp; maintenance of s/w platform, including updates, management etc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Application Scripting - Creation of s/w installation scripts to accommodate customer environment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cntd</a:t>
            </a:r>
            <a:endParaRPr/>
          </a:p>
        </p:txBody>
      </p:sp>
      <p:sp>
        <p:nvSpPr>
          <p:cNvPr id="459" name="Google Shape;459;p62"/>
          <p:cNvSpPr txBox="1">
            <a:spLocks noGrp="1"/>
          </p:cNvSpPr>
          <p:nvPr>
            <p:ph type="body" idx="1"/>
          </p:nvPr>
        </p:nvSpPr>
        <p:spPr>
          <a:xfrm>
            <a:off x="0" y="499026"/>
            <a:ext cx="9144000" cy="62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Application Discovery - Discover what applications are in-use across organization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Application Portfolio Management - Help clients manage their application portfolio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Software Delivery - Schedule and transport application packages to target end-points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Anti-Virus Management -Services to manage the delivery of antivirus signature files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Patch Management -Ensure that end-users have latest patch releases</a:t>
            </a:r>
            <a:endParaRPr/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Health Check Services - Good state of health of the system like infrastructure and PC checks.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cntd</a:t>
            </a:r>
            <a:endParaRPr/>
          </a:p>
        </p:txBody>
      </p:sp>
      <p:sp>
        <p:nvSpPr>
          <p:cNvPr id="465" name="Google Shape;465;p63"/>
          <p:cNvSpPr txBox="1">
            <a:spLocks noGrp="1"/>
          </p:cNvSpPr>
          <p:nvPr>
            <p:ph type="body" idx="1"/>
          </p:nvPr>
        </p:nvSpPr>
        <p:spPr>
          <a:xfrm>
            <a:off x="0" y="501020"/>
            <a:ext cx="9144000" cy="6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Compliance Services -  To ensure end-users are compliant with client standards.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 Services - Services visible by customer, include - Business Intelligence, Logistics, Receiving Orders, Marketing Services, Invoicing, Accounting etc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Internal Services - Services invisible to customer, mainly infrastructure services - include- hosting services, storage, availability, data retention or recovery etc.</a:t>
            </a:r>
            <a:endParaRPr sz="2400"/>
          </a:p>
        </p:txBody>
      </p:sp>
      <p:pic>
        <p:nvPicPr>
          <p:cNvPr id="466" name="Google Shape;4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475" y="4277354"/>
            <a:ext cx="3451100" cy="24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175" y="4847652"/>
            <a:ext cx="2047875" cy="18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950" y="5189852"/>
            <a:ext cx="2193800" cy="15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cntd</a:t>
            </a:r>
            <a:endParaRPr/>
          </a:p>
        </p:txBody>
      </p:sp>
      <p:sp>
        <p:nvSpPr>
          <p:cNvPr id="474" name="Google Shape;474;p64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 Initiated Service Request -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Customer-Initiated Service Request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A Service Catalogue-Based Request:</a:t>
            </a:r>
            <a:endParaRPr/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849" y="0"/>
            <a:ext cx="3233426" cy="275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408119"/>
            <a:ext cx="7620000" cy="344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-</a:t>
            </a:r>
            <a:endParaRPr/>
          </a:p>
        </p:txBody>
      </p:sp>
      <p:sp>
        <p:nvSpPr>
          <p:cNvPr id="482" name="Google Shape;482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1) Dr. Kumar Saurabh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2)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http://cloudcomputing4postgraduates.blogspot.in/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3) Google Images </a:t>
            </a:r>
            <a:endParaRPr sz="2400"/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438" y="3092494"/>
            <a:ext cx="4370356" cy="244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 </a:t>
            </a:r>
            <a:r>
              <a:rPr lang="en" sz="3000" dirty="0">
                <a:solidFill>
                  <a:srgbClr val="FF0000"/>
                </a:solidFill>
              </a:rPr>
              <a:t>Cloud </a:t>
            </a:r>
            <a:r>
              <a:rPr lang="en" sz="3000" dirty="0" smtClean="0">
                <a:solidFill>
                  <a:srgbClr val="FF0000"/>
                </a:solidFill>
              </a:rPr>
              <a:t>as </a:t>
            </a:r>
            <a:r>
              <a:rPr lang="en" sz="3000" dirty="0">
                <a:solidFill>
                  <a:srgbClr val="FF0000"/>
                </a:solidFill>
              </a:rPr>
              <a:t>a </a:t>
            </a:r>
            <a:r>
              <a:rPr lang="en" sz="3000" dirty="0" smtClean="0">
                <a:solidFill>
                  <a:srgbClr val="FF0000"/>
                </a:solidFill>
              </a:rPr>
              <a:t>Service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0" y="893664"/>
            <a:ext cx="9144000" cy="5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Gamut</a:t>
            </a:r>
            <a:r>
              <a:rPr lang="en" sz="1100" dirty="0" smtClean="0">
                <a:solidFill>
                  <a:srgbClr val="444444"/>
                </a:solidFill>
                <a:highlight>
                  <a:srgbClr val="FFFFFF"/>
                </a:highlight>
              </a:rPr>
              <a:t> </a:t>
            </a:r>
            <a:r>
              <a:rPr lang="en" dirty="0"/>
              <a:t>of cloud solutions, principal technologies, cloud strategy, cloud design and implementation using SOA, Conceptual cloud model, cloud service demand.</a:t>
            </a:r>
            <a:endParaRPr dirty="0"/>
          </a:p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" y="3247689"/>
            <a:ext cx="19050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796" y="2461772"/>
            <a:ext cx="3962204" cy="273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196" y="5195656"/>
            <a:ext cx="4267805" cy="161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75257"/>
            <a:ext cx="4535521" cy="203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6037" y="2956268"/>
            <a:ext cx="3005760" cy="1744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Introduction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0" y="607500"/>
            <a:ext cx="9144000" cy="6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today's economy many businesses 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are faced with challenges like:</a:t>
            </a:r>
            <a:endParaRPr sz="2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"taking cost" out of their infrastructure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deliver new, innovative business services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"do more with less"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fast change their IT infrastructure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resource optimization and lowering cost</a:t>
            </a:r>
            <a:endParaRPr sz="240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rental-style capability to IT resource usage</a:t>
            </a:r>
            <a:endParaRPr sz="2400"/>
          </a:p>
        </p:txBody>
      </p:sp>
      <p:pic>
        <p:nvPicPr>
          <p:cNvPr id="47" name="Google Shape;4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96131" flipH="1">
            <a:off x="6710891" y="844063"/>
            <a:ext cx="2062589" cy="133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6463">
            <a:off x="6963818" y="2759318"/>
            <a:ext cx="2023071" cy="167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0270" y="4807053"/>
            <a:ext cx="1653731" cy="205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5528450" y="5667979"/>
            <a:ext cx="2130750" cy="11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48364" y="5277073"/>
            <a:ext cx="2583842" cy="17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167" y="5412640"/>
            <a:ext cx="3113277" cy="145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3825" y="-1293429"/>
            <a:ext cx="3446625" cy="6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0" y="123556"/>
            <a:ext cx="9144000" cy="6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 defines new ways to:</a:t>
            </a:r>
            <a:endParaRPr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Manage IT resources, thus enabling </a:t>
            </a:r>
            <a:endParaRPr sz="24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  self-service provisioning of IT resources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Metering-style accounting based on use/time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Automation of IT management</a:t>
            </a:r>
            <a:endParaRPr sz="2400" dirty="0"/>
          </a:p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978"/>
            <a:ext cx="5447863" cy="438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575" y="4941033"/>
            <a:ext cx="3799166" cy="191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863" y="1984063"/>
            <a:ext cx="3696801" cy="28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3735" y="0"/>
            <a:ext cx="2377006" cy="191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2563</Words>
  <Application>Microsoft Office PowerPoint</Application>
  <PresentationFormat>On-screen Show (4:3)</PresentationFormat>
  <Paragraphs>380</Paragraphs>
  <Slides>65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Simple Light</vt:lpstr>
      <vt:lpstr>UNIT - II</vt:lpstr>
      <vt:lpstr>Assume you want to host a birthday party..</vt:lpstr>
      <vt:lpstr>Check list!!!!</vt:lpstr>
      <vt:lpstr>Best option is … </vt:lpstr>
      <vt:lpstr>So what does the organizer give</vt:lpstr>
      <vt:lpstr>PowerPoint Presentation</vt:lpstr>
      <vt:lpstr> Cloud as a Service </vt:lpstr>
      <vt:lpstr>Introduction</vt:lpstr>
      <vt:lpstr>PowerPoint Presentation</vt:lpstr>
      <vt:lpstr>Manage IT resources</vt:lpstr>
      <vt:lpstr>Cloud Computing is:......</vt:lpstr>
      <vt:lpstr>PowerPoint Presentation</vt:lpstr>
      <vt:lpstr>PowerPoint Presentation</vt:lpstr>
      <vt:lpstr>PowerPoint Presentation</vt:lpstr>
      <vt:lpstr>PowerPoint Presentation</vt:lpstr>
      <vt:lpstr>It-as-Service</vt:lpstr>
      <vt:lpstr>3.2 Gamut of Cloud Solutions</vt:lpstr>
      <vt:lpstr>PowerPoint Presentation</vt:lpstr>
      <vt:lpstr>Example of SaaS, PaaS &amp; IaaS</vt:lpstr>
      <vt:lpstr>3.2.1 Platform as a service</vt:lpstr>
      <vt:lpstr>3.2.1 Platform as a service</vt:lpstr>
      <vt:lpstr>3.2.1 Platform as a service - cntd</vt:lpstr>
      <vt:lpstr>PowerPoint Presentation</vt:lpstr>
      <vt:lpstr>PowerPoint Presentation</vt:lpstr>
      <vt:lpstr>3.2.2 Software-as-a-service</vt:lpstr>
      <vt:lpstr>3.2.2 Software-as-a-service</vt:lpstr>
      <vt:lpstr>3.2.3 Infrastructure-as-a-service</vt:lpstr>
      <vt:lpstr>3.2.3 Infrastructure-as-a-service</vt:lpstr>
      <vt:lpstr>PowerPoint Presentation</vt:lpstr>
      <vt:lpstr>PowerPoint Presentation</vt:lpstr>
      <vt:lpstr>3.3 Principal Technologies</vt:lpstr>
      <vt:lpstr>PowerPoint Presentation</vt:lpstr>
      <vt:lpstr>PowerPoint Presentation</vt:lpstr>
      <vt:lpstr>PowerPoint Presentation</vt:lpstr>
      <vt:lpstr>3.4 Cloud Strategy</vt:lpstr>
      <vt:lpstr>PowerPoint Presentation</vt:lpstr>
      <vt:lpstr>3.5 Cloud Design and Implementation Using SOA</vt:lpstr>
      <vt:lpstr>3.6 Conceptual Cloud Model</vt:lpstr>
      <vt:lpstr>PowerPoint Presentation</vt:lpstr>
      <vt:lpstr>PowerPoint Presentation</vt:lpstr>
      <vt:lpstr>PowerPoint Presentation</vt:lpstr>
      <vt:lpstr>3.6.1 Cloud Application Security and Privacy Principles</vt:lpstr>
      <vt:lpstr>3.6.2</vt:lpstr>
      <vt:lpstr>3.7 Cloud Service Defined</vt:lpstr>
      <vt:lpstr>3.7.1 Services Definition</vt:lpstr>
      <vt:lpstr>3.7.1 Services Definition</vt:lpstr>
      <vt:lpstr>3.7.1 Services Definition</vt:lpstr>
      <vt:lpstr>3.7.1 Services Definition</vt:lpstr>
      <vt:lpstr>3.7.1 Services Definition</vt:lpstr>
      <vt:lpstr>3.7.1 Services Definition</vt:lpstr>
      <vt:lpstr>3.7.1 Services Definition</vt:lpstr>
      <vt:lpstr>3.7.1 Services Definition</vt:lpstr>
      <vt:lpstr>3.7.1 Services Definition</vt:lpstr>
      <vt:lpstr>Services - In brief</vt:lpstr>
      <vt:lpstr>3.7.2 Services Scope Overview</vt:lpstr>
      <vt:lpstr>3.7.2 Services Scope Overview</vt:lpstr>
      <vt:lpstr>3.7.2 Services Scope Overview</vt:lpstr>
      <vt:lpstr>3.7.3 Platform Integration and Deployment Component Services</vt:lpstr>
      <vt:lpstr>cntd</vt:lpstr>
      <vt:lpstr>cntd</vt:lpstr>
      <vt:lpstr>cntd</vt:lpstr>
      <vt:lpstr>cntd</vt:lpstr>
      <vt:lpstr>cntd</vt:lpstr>
      <vt:lpstr>cntd</vt:lpstr>
      <vt:lpstr>Thanks to -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II</dc:title>
  <cp:lastModifiedBy>KULDEEP</cp:lastModifiedBy>
  <cp:revision>15</cp:revision>
  <dcterms:modified xsi:type="dcterms:W3CDTF">2020-09-22T05:19:11Z</dcterms:modified>
</cp:coreProperties>
</file>